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2"/>
  </p:notesMasterIdLst>
  <p:sldIdLst>
    <p:sldId id="256" r:id="rId2"/>
    <p:sldId id="259" r:id="rId3"/>
    <p:sldId id="340" r:id="rId4"/>
    <p:sldId id="278" r:id="rId5"/>
    <p:sldId id="260" r:id="rId6"/>
    <p:sldId id="263" r:id="rId7"/>
    <p:sldId id="342" r:id="rId8"/>
    <p:sldId id="282" r:id="rId9"/>
    <p:sldId id="343" r:id="rId10"/>
    <p:sldId id="341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swald" panose="02000000000000000000" pitchFamily="2" charset="0"/>
      <p:regular r:id="rId21"/>
      <p:bold r:id="rId22"/>
    </p:embeddedFont>
    <p:embeddedFont>
      <p:font typeface="Oswald Medium" panose="020000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674B95-AA9D-44BC-A6B7-10A39CF32FBB}">
  <a:tblStyle styleId="{96674B95-AA9D-44BC-A6B7-10A39CF32F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76" y="-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9.fntdata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2.fntdata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font" Target="fonts/font11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font" Target="fonts/font10.fntdata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81ff2ddec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81ff2ddec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8" name="Google Shape;7438;gb7f9c7beca_0_5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9" name="Google Shape;7439;gb7f9c7beca_0_5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" name="Google Shape;6247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8" name="Google Shape;6248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0" name="Google Shape;8530;g8b4d07d4c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1" name="Google Shape;8531;g8b4d07d4c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3" name="Google Shape;12603;gb7f9c7beca_0_3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4" name="Google Shape;12604;gb7f9c7beca_0_3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5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3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2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4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8.png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29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0.png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.png" /><Relationship Id="rId4" Type="http://schemas.openxmlformats.org/officeDocument/2006/relationships/image" Target="../media/image4.png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3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6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>
            <a:spLocks noGrp="1"/>
          </p:cNvSpPr>
          <p:nvPr>
            <p:ph type="title"/>
          </p:nvPr>
        </p:nvSpPr>
        <p:spPr>
          <a:xfrm>
            <a:off x="865625" y="3317465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1"/>
          </p:nvPr>
        </p:nvSpPr>
        <p:spPr>
          <a:xfrm>
            <a:off x="865625" y="4113553"/>
            <a:ext cx="6057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2">
            <a:alphaModFix/>
          </a:blip>
          <a:srcRect l="3353" t="21642"/>
          <a:stretch/>
        </p:blipFill>
        <p:spPr>
          <a:xfrm>
            <a:off x="0" y="0"/>
            <a:ext cx="2835506" cy="210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74" y="272103"/>
            <a:ext cx="2979503" cy="26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 rotWithShape="1">
          <a:blip r:embed="rId4">
            <a:alphaModFix/>
          </a:blip>
          <a:srcRect r="67422"/>
          <a:stretch/>
        </p:blipFill>
        <p:spPr>
          <a:xfrm>
            <a:off x="8096875" y="2375225"/>
            <a:ext cx="1047124" cy="292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>
            <a:spLocks noGrp="1"/>
          </p:cNvSpPr>
          <p:nvPr>
            <p:ph type="title"/>
          </p:nvPr>
        </p:nvSpPr>
        <p:spPr>
          <a:xfrm>
            <a:off x="717425" y="3047499"/>
            <a:ext cx="74637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55"/>
          <p:cNvSpPr txBox="1">
            <a:spLocks noGrp="1"/>
          </p:cNvSpPr>
          <p:nvPr>
            <p:ph type="subTitle" idx="1"/>
          </p:nvPr>
        </p:nvSpPr>
        <p:spPr>
          <a:xfrm>
            <a:off x="717427" y="3964550"/>
            <a:ext cx="6034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2">
            <a:alphaModFix/>
          </a:blip>
          <a:srcRect l="33704"/>
          <a:stretch/>
        </p:blipFill>
        <p:spPr>
          <a:xfrm rot="5400000">
            <a:off x="6940674" y="-320050"/>
            <a:ext cx="1797476" cy="243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 rotWithShape="1">
          <a:blip r:embed="rId3">
            <a:alphaModFix/>
          </a:blip>
          <a:srcRect l="41016"/>
          <a:stretch/>
        </p:blipFill>
        <p:spPr>
          <a:xfrm>
            <a:off x="-1" y="640050"/>
            <a:ext cx="1573151" cy="24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5"/>
          <p:cNvPicPr preferRelativeResize="0"/>
          <p:nvPr/>
        </p:nvPicPr>
        <p:blipFill rotWithShape="1">
          <a:blip r:embed="rId4">
            <a:alphaModFix/>
          </a:blip>
          <a:srcRect r="37055" b="43483"/>
          <a:stretch/>
        </p:blipFill>
        <p:spPr>
          <a:xfrm>
            <a:off x="7536300" y="3713902"/>
            <a:ext cx="1607700" cy="14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4" name="Google Shape;384;p51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2">
            <a:alphaModFix/>
          </a:blip>
          <a:srcRect l="20584" t="72352"/>
          <a:stretch/>
        </p:blipFill>
        <p:spPr>
          <a:xfrm>
            <a:off x="0" y="0"/>
            <a:ext cx="3738476" cy="1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 rotWithShape="1">
          <a:blip r:embed="rId3">
            <a:alphaModFix/>
          </a:blip>
          <a:srcRect t="51996" r="58890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 rotWithShape="1">
          <a:blip r:embed="rId4">
            <a:alphaModFix/>
          </a:blip>
          <a:srcRect b="48291"/>
          <a:stretch/>
        </p:blipFill>
        <p:spPr>
          <a:xfrm>
            <a:off x="393125" y="3425178"/>
            <a:ext cx="3345349" cy="17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63" r:id="rId6"/>
    <p:sldLayoutId id="2147483671" r:id="rId7"/>
    <p:sldLayoutId id="2147483697" r:id="rId8"/>
    <p:sldLayoutId id="2147483704" r:id="rId9"/>
    <p:sldLayoutId id="2147483705" r:id="rId10"/>
    <p:sldLayoutId id="2147483706" r:id="rId11"/>
    <p:sldLayoutId id="2147483707" r:id="rId12"/>
    <p:sldLayoutId id="2147483711" r:id="rId13"/>
    <p:sldLayoutId id="2147483712" r:id="rId14"/>
    <p:sldLayoutId id="214748371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32.png" /><Relationship Id="rId5" Type="http://schemas.openxmlformats.org/officeDocument/2006/relationships/image" Target="../media/image29.png" /><Relationship Id="rId4" Type="http://schemas.openxmlformats.org/officeDocument/2006/relationships/image" Target="../media/image41.jpe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3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37.png" /><Relationship Id="rId4" Type="http://schemas.openxmlformats.org/officeDocument/2006/relationships/image" Target="../media/image3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10.png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6"/>
          <p:cNvSpPr txBox="1">
            <a:spLocks noGrp="1"/>
          </p:cNvSpPr>
          <p:nvPr>
            <p:ph type="subTitle" idx="1"/>
          </p:nvPr>
        </p:nvSpPr>
        <p:spPr>
          <a:xfrm>
            <a:off x="4211960" y="1707654"/>
            <a:ext cx="4332889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Estratégia de exportação do Brasil para o mundo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66"/>
          <p:cNvSpPr txBox="1">
            <a:spLocks noGrp="1"/>
          </p:cNvSpPr>
          <p:nvPr>
            <p:ph type="ctrTitle"/>
          </p:nvPr>
        </p:nvSpPr>
        <p:spPr>
          <a:xfrm>
            <a:off x="3851920" y="555526"/>
            <a:ext cx="4700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VINHOS</a:t>
            </a:r>
            <a:endParaRPr dirty="0"/>
          </a:p>
        </p:txBody>
      </p:sp>
      <p:sp>
        <p:nvSpPr>
          <p:cNvPr id="5" name="Google Shape;453;p66"/>
          <p:cNvSpPr txBox="1">
            <a:spLocks/>
          </p:cNvSpPr>
          <p:nvPr/>
        </p:nvSpPr>
        <p:spPr>
          <a:xfrm>
            <a:off x="4211960" y="2139702"/>
            <a:ext cx="4332889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pt-BR" sz="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TECH CHALLENGE | JULHO 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2023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4572000" y="2139702"/>
            <a:ext cx="3744416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8424" y="4371950"/>
            <a:ext cx="574871" cy="55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43375"/>
            <a:ext cx="9239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oogle Shape;13596;p125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597;p125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497575" y="-12"/>
            <a:ext cx="2743199" cy="17647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595;p125"/>
          <p:cNvSpPr txBox="1">
            <a:spLocks noGrp="1"/>
          </p:cNvSpPr>
          <p:nvPr>
            <p:ph type="title"/>
          </p:nvPr>
        </p:nvSpPr>
        <p:spPr>
          <a:xfrm>
            <a:off x="467544" y="185167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9D3535"/>
                </a:solidFill>
              </a:rPr>
              <a:t>OBRIGADO</a:t>
            </a:r>
            <a:r>
              <a:rPr lang="en" sz="4800" dirty="0"/>
              <a:t>!</a:t>
            </a:r>
            <a:endParaRPr sz="4800" dirty="0"/>
          </a:p>
        </p:txBody>
      </p:sp>
      <p:sp>
        <p:nvSpPr>
          <p:cNvPr id="14" name="Google Shape;13593;p125"/>
          <p:cNvSpPr txBox="1">
            <a:spLocks noGrp="1"/>
          </p:cNvSpPr>
          <p:nvPr>
            <p:ph type="subTitle" idx="1"/>
          </p:nvPr>
        </p:nvSpPr>
        <p:spPr>
          <a:xfrm>
            <a:off x="107504" y="3867894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>
                <a:solidFill>
                  <a:srgbClr val="9D3535"/>
                </a:solidFill>
              </a:rPr>
              <a:t>Grupo 42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b="1"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>
                <a:solidFill>
                  <a:schemeClr val="dk2"/>
                </a:solidFill>
              </a:rPr>
              <a:t>Iris Oliveira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/>
              <a:t>Igor do Nascimento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/>
              <a:t>Jordan Ferreira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/>
              <a:t>Salomão Oliveira</a:t>
            </a:r>
            <a:r>
              <a:rPr lang="pt-BR" dirty="0"/>
              <a:t>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1920" y="4443958"/>
            <a:ext cx="574871" cy="55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5" name="Google Shape;465;p68"/>
          <p:cNvSpPr txBox="1">
            <a:spLocks noGrp="1"/>
          </p:cNvSpPr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6" name="Google Shape;466;p68"/>
          <p:cNvSpPr txBox="1">
            <a:spLocks noGrp="1"/>
          </p:cNvSpPr>
          <p:nvPr>
            <p:ph type="title" idx="3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bg1"/>
                </a:solidFill>
              </a:rPr>
              <a:t>02.</a:t>
            </a:r>
            <a:br>
              <a:rPr lang="en" sz="2400" dirty="0">
                <a:solidFill>
                  <a:srgbClr val="A32E61"/>
                </a:solidFill>
              </a:rPr>
            </a:br>
            <a:endParaRPr dirty="0"/>
          </a:p>
        </p:txBody>
      </p:sp>
      <p:sp>
        <p:nvSpPr>
          <p:cNvPr id="49" name="Google Shape;469;p68"/>
          <p:cNvSpPr txBox="1">
            <a:spLocks noGrp="1"/>
          </p:cNvSpPr>
          <p:nvPr>
            <p:ph type="subTitle" idx="4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Valor exportado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0" name="Google Shape;470;p68"/>
          <p:cNvSpPr txBox="1">
            <a:spLocks noGrp="1"/>
          </p:cNvSpPr>
          <p:nvPr>
            <p:ph type="subTitle" idx="5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rgbClr val="595959"/>
              </a:buClr>
            </a:pPr>
            <a:r>
              <a:rPr lang="pt-BR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Quantidade e valor exportado de vinho</a:t>
            </a:r>
          </a:p>
        </p:txBody>
      </p:sp>
      <p:sp>
        <p:nvSpPr>
          <p:cNvPr id="51" name="Google Shape;471;p68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Consumo mundial</a:t>
            </a:r>
          </a:p>
        </p:txBody>
      </p:sp>
      <p:sp>
        <p:nvSpPr>
          <p:cNvPr id="52" name="Google Shape;472;p68"/>
          <p:cNvSpPr txBox="1">
            <a:spLocks noGrp="1"/>
          </p:cNvSpPr>
          <p:nvPr>
            <p:ph type="subTitle" idx="13"/>
          </p:nvPr>
        </p:nvSpPr>
        <p:spPr>
          <a:xfrm flipH="1">
            <a:off x="5522976" y="3723878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Conclusão</a:t>
            </a:r>
          </a:p>
        </p:txBody>
      </p:sp>
      <p:sp>
        <p:nvSpPr>
          <p:cNvPr id="54" name="Google Shape;474;p68"/>
          <p:cNvSpPr txBox="1">
            <a:spLocks noGrp="1"/>
          </p:cNvSpPr>
          <p:nvPr>
            <p:ph type="subTitle" idx="1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Exportação global de vinhos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55" name="Google Shape;475;p68"/>
          <p:cNvCxnSpPr/>
          <p:nvPr/>
        </p:nvCxnSpPr>
        <p:spPr>
          <a:xfrm>
            <a:off x="1553325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76;p68"/>
          <p:cNvCxnSpPr/>
          <p:nvPr/>
        </p:nvCxnSpPr>
        <p:spPr>
          <a:xfrm>
            <a:off x="1553318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77;p68"/>
          <p:cNvCxnSpPr/>
          <p:nvPr/>
        </p:nvCxnSpPr>
        <p:spPr>
          <a:xfrm>
            <a:off x="5462650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78;p68"/>
          <p:cNvCxnSpPr/>
          <p:nvPr/>
        </p:nvCxnSpPr>
        <p:spPr>
          <a:xfrm>
            <a:off x="5462655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480;p68"/>
          <p:cNvSpPr txBox="1">
            <a:spLocks noGrp="1"/>
          </p:cNvSpPr>
          <p:nvPr>
            <p:ph type="subTitle" idx="2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Analisando TOP países</a:t>
            </a:r>
            <a:endParaRPr dirty="0"/>
          </a:p>
        </p:txBody>
      </p:sp>
      <p:sp>
        <p:nvSpPr>
          <p:cNvPr id="60" name="Google Shape;481;p68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rgbClr val="595959"/>
              </a:buClr>
            </a:pPr>
            <a:r>
              <a:rPr lang="pt-BR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Análise </a:t>
            </a:r>
          </a:p>
        </p:txBody>
      </p:sp>
      <p:sp>
        <p:nvSpPr>
          <p:cNvPr id="62" name="Google Shape;465;p68"/>
          <p:cNvSpPr txBox="1">
            <a:spLocks noGrp="1"/>
          </p:cNvSpPr>
          <p:nvPr>
            <p:ph type="title"/>
          </p:nvPr>
        </p:nvSpPr>
        <p:spPr>
          <a:xfrm>
            <a:off x="4716016" y="2571750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3" name="Google Shape;465;p68"/>
          <p:cNvSpPr txBox="1">
            <a:spLocks noGrp="1"/>
          </p:cNvSpPr>
          <p:nvPr>
            <p:ph type="title"/>
          </p:nvPr>
        </p:nvSpPr>
        <p:spPr>
          <a:xfrm>
            <a:off x="4716016" y="3651870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04.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927;p88"/>
          <p:cNvGrpSpPr/>
          <p:nvPr/>
        </p:nvGrpSpPr>
        <p:grpSpPr>
          <a:xfrm>
            <a:off x="3851920" y="1347614"/>
            <a:ext cx="5029053" cy="3439337"/>
            <a:chOff x="3033064" y="1079013"/>
            <a:chExt cx="5029053" cy="3439337"/>
          </a:xfrm>
        </p:grpSpPr>
        <p:sp>
          <p:nvSpPr>
            <p:cNvPr id="9" name="Google Shape;1928;p88"/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9;p88"/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30;p88"/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31;p88"/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32;p88"/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33;p88"/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34;p88"/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35;p88"/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36;p88"/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37;p88"/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38;p88"/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39;p88"/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40;p88"/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41;p88"/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42;p88"/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43;p88"/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44;p88"/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45;p88"/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46;p88"/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7;p88"/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48;p88"/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9;p88"/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50;p88"/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1;p88"/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2;p88"/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3;p88"/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54;p88"/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55;p88"/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56;p88"/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7;p88"/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8;p88"/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9;p88"/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0;p88"/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1;p88"/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2;p88"/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63;p88"/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64;p88"/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65;p88"/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66;p88"/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7;p88"/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8;p88"/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9;p88"/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70;p88"/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71;p88"/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72;p88"/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73;p88"/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74;p88"/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75;p88"/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76;p88"/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77;p88"/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78;p88"/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79;p88"/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80;p88"/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81;p88"/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82;p88"/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83;p88"/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84;p88"/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85;p88"/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86;p88"/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87;p88"/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88;p88"/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89;p88"/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90;p88"/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91;p88"/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92;p88"/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93;p88"/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94;p88"/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95;p88"/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96;p88"/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97;p88"/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98;p88"/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99;p88"/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00;p88"/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01;p88"/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02;p88"/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03;p88"/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04;p88"/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05;p88"/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06;p88"/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07;p88"/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08;p88"/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09;p88"/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10;p88"/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11;p88"/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12;p88"/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13;p88"/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14;p88"/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15;p88"/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16;p88"/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17;p88"/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18;p88"/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19;p88"/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20;p88"/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21;p88"/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22;p88"/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23;p88"/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24;p88"/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25;p88"/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26;p88"/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27;p88"/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28;p88"/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29;p88"/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30;p88"/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31;p88"/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32;p88"/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33;p88"/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34;p88"/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35;p88"/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36;p88"/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37;p88"/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38;p88"/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39;p88"/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40;p88"/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41;p88"/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42;p88"/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43;p88"/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44;p88"/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45;p88"/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46;p88"/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47;p88"/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48;p88"/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49;p88"/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50;p88"/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51;p88"/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52;p88"/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53;p88"/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54;p88"/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55;p88"/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56;p88"/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57;p88"/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58;p88"/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59;p88"/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60;p88"/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61;p88"/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62;p88"/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63;p88"/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64;p88"/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65;p88"/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66;p88"/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67;p88"/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68;p88"/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69;p88"/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70;p88"/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71;p88"/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72;p88"/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73;p88"/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74;p88"/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75;p88"/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76;p88"/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77;p88"/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78;p88"/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79;p88"/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80;p88"/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81;p88"/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82;p88"/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83;p88"/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84;p88"/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85;p88"/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86;p88"/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87;p88"/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88;p88"/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89;p88"/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90;p88"/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91;p88"/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92;p88"/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93;p88"/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94;p88"/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95;p88"/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96;p88"/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97;p88"/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98;p88"/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99;p88"/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00;p88"/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01;p88"/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02;p88"/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03;p88"/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04;p88"/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05;p88"/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06;p88"/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07;p88"/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08;p88"/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09;p88"/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10;p88"/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11;p88"/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12;p88"/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13;p88"/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14;p88"/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15;p88"/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16;p88"/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17;p88"/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18;p88"/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19;p88"/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20;p88"/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21;p88"/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22;p88"/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23;p88"/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24;p88"/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25;p88"/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26;p88"/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27;p88"/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28;p88"/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29;p88"/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30;p88"/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31;p88"/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2;p88"/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33;p88"/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34;p88"/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35;p88"/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36;p88"/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37;p88"/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38;p88"/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39;p88"/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40;p88"/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41;p88"/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42;p88"/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43;p88"/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44;p88"/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45;p88"/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46;p88"/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47;p88"/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48;p88"/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49;p88"/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50;p88"/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51;p88"/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52;p88"/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53;p88"/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54;p88"/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55;p88"/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56;p88"/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57;p88"/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58;p88"/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59;p88"/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60;p88"/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61;p88"/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62;p88"/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63;p88"/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64;p88"/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65;p88"/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66;p88"/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67;p88"/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68;p88"/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69;p88"/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70;p88"/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71;p88"/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72;p88"/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73;p88"/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74;p88"/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75;p88"/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76;p88"/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77;p88"/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78;p88"/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79;p88"/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80;p88"/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81;p88"/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82;p88"/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83;p88"/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84;p88"/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85;p88"/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86;p88"/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87;p88"/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88;p88"/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89;p88"/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90;p88"/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91;p88"/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92;p88"/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93;p88"/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94;p88"/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95;p88"/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96;p88"/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97;p88"/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98;p88"/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99;p88"/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200;p88"/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201;p88"/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202;p88"/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203;p88"/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204;p88"/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205;p88"/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206;p88"/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207;p88"/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208;p88"/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209;p88"/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210;p88"/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211;p88"/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212;p88"/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213;p88"/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214;p88"/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215;p88"/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216;p88"/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217;p88"/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218;p88"/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219;p88"/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220;p88"/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221;p88"/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222;p88"/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223;p88"/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224;p88"/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225;p88"/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226;p88"/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227;p88"/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228;p88"/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229;p88"/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230;p88"/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231;p88"/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232;p88"/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233;p88"/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234;p88"/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235;p88"/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236;p88"/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237;p88"/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238;p88"/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239;p88"/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240;p88"/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241;p88"/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242;p88"/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243;p88"/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244;p88"/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245;p88"/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246;p88"/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247;p88"/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248;p88"/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249;p88"/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250;p88"/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251;p88"/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252;p88"/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253;p88"/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254;p88"/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255;p88"/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256;p88"/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257;p88"/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258;p88"/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259;p88"/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260;p88"/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261;p88"/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262;p88"/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263;p88"/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264;p88"/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265;p88"/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266;p88"/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267;p88"/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68;p88"/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69;p88"/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70;p88"/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71;p88"/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72;p88"/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73;p88"/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74;p88"/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75;p88"/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76;p88"/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77;p88"/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78;p88"/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79;p88"/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80;p88"/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81;p88"/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82;p88"/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83;p88"/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84;p88"/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85;p88"/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86;p88"/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87;p88"/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88;p88"/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89;p88"/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90;p88"/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91;p88"/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92;p88"/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93;p88"/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94;p88"/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95;p88"/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96;p88"/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97;p88"/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98;p88"/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99;p88"/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300;p88"/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301;p88"/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302;p88"/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303;p88"/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304;p88"/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305;p88"/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306;p88"/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307;p88"/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308;p88"/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309;p88"/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310;p88"/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311;p88"/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312;p88"/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313;p88"/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314;p88"/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315;p88"/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316;p88"/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317;p88"/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318;p88"/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319;p88"/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320;p88"/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321;p88"/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322;p88"/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323;p88"/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324;p88"/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325;p88"/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326;p88"/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327;p88"/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328;p88"/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329;p88"/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330;p88"/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331;p88"/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332;p88"/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333;p88"/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334;p88"/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335;p88"/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336;p88"/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337;p88"/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338;p88"/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339;p88"/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340;p88"/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341;p88"/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342;p88"/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343;p88"/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344;p88"/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345;p88"/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1256503"/>
            <a:ext cx="3024336" cy="388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7" name="Google Shape;2346;p88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432048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spcAft>
                <a:spcPts val="1600"/>
              </a:spcAft>
            </a:pPr>
            <a:r>
              <a:rPr lang="pt-BR" sz="2800" dirty="0">
                <a:solidFill>
                  <a:srgbClr val="9D3535"/>
                </a:solidFill>
                <a:latin typeface="Oswald"/>
                <a:sym typeface="Oswald"/>
              </a:rPr>
              <a:t>Exportação global de vinhos</a:t>
            </a:r>
          </a:p>
        </p:txBody>
      </p:sp>
      <p:grpSp>
        <p:nvGrpSpPr>
          <p:cNvPr id="665" name="Google Shape;14082;p125"/>
          <p:cNvGrpSpPr/>
          <p:nvPr/>
        </p:nvGrpSpPr>
        <p:grpSpPr>
          <a:xfrm>
            <a:off x="6012160" y="2211710"/>
            <a:ext cx="360040" cy="360040"/>
            <a:chOff x="2986200" y="3849900"/>
            <a:chExt cx="1502375" cy="1505300"/>
          </a:xfrm>
        </p:grpSpPr>
        <p:sp>
          <p:nvSpPr>
            <p:cNvPr id="666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14082;p125"/>
          <p:cNvGrpSpPr/>
          <p:nvPr/>
        </p:nvGrpSpPr>
        <p:grpSpPr>
          <a:xfrm>
            <a:off x="5004048" y="3651870"/>
            <a:ext cx="360040" cy="360040"/>
            <a:chOff x="2986200" y="3849900"/>
            <a:chExt cx="1502375" cy="1505300"/>
          </a:xfrm>
        </p:grpSpPr>
        <p:sp>
          <p:nvSpPr>
            <p:cNvPr id="903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4082;p125"/>
          <p:cNvGrpSpPr/>
          <p:nvPr/>
        </p:nvGrpSpPr>
        <p:grpSpPr>
          <a:xfrm>
            <a:off x="4644008" y="2571750"/>
            <a:ext cx="360040" cy="360040"/>
            <a:chOff x="2986200" y="3849900"/>
            <a:chExt cx="1502375" cy="1505300"/>
          </a:xfrm>
        </p:grpSpPr>
        <p:sp>
          <p:nvSpPr>
            <p:cNvPr id="1140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4082;p125"/>
          <p:cNvGrpSpPr/>
          <p:nvPr/>
        </p:nvGrpSpPr>
        <p:grpSpPr>
          <a:xfrm>
            <a:off x="7524328" y="1563638"/>
            <a:ext cx="360040" cy="360040"/>
            <a:chOff x="2986200" y="3849900"/>
            <a:chExt cx="1502375" cy="1505300"/>
          </a:xfrm>
        </p:grpSpPr>
        <p:sp>
          <p:nvSpPr>
            <p:cNvPr id="1377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4082;p125"/>
          <p:cNvGrpSpPr/>
          <p:nvPr/>
        </p:nvGrpSpPr>
        <p:grpSpPr>
          <a:xfrm>
            <a:off x="7884368" y="2715766"/>
            <a:ext cx="360040" cy="360040"/>
            <a:chOff x="2986200" y="3849900"/>
            <a:chExt cx="1502375" cy="1505300"/>
          </a:xfrm>
        </p:grpSpPr>
        <p:sp>
          <p:nvSpPr>
            <p:cNvPr id="1614" name="Google Shape;14083;p125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4084;p125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4085;p125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4086;p125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4087;p125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4088;p125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4089;p125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4090;p125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4091;p125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4092;p125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4093;p125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4094;p125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4095;p125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4096;p125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4097;p125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4098;p125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4099;p125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4100;p125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4101;p125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4102;p125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4103;p125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4104;p125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4105;p125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4106;p125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4107;p125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4108;p125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4109;p125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4110;p125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4111;p125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4112;p125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4113;p125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4114;p125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4115;p125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4116;p125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4117;p125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4118;p125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4119;p125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4120;p125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4121;p125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4122;p125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4123;p125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4124;p125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4125;p125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4126;p125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4127;p125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4128;p125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4129;p125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4130;p125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4131;p125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4132;p125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4133;p125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4134;p125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4135;p125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4136;p125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4137;p125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4138;p125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4139;p125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4140;p125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4141;p125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4142;p125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4143;p125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4144;p125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4145;p125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4146;p125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4147;p125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4148;p125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4149;p125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4150;p125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4151;p125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4152;p125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4153;p125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4154;p125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4155;p125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4156;p125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4157;p125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4158;p125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4159;p125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4160;p125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4161;p125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4162;p125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4163;p125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4164;p125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4165;p125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4166;p125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4167;p125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4168;p125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4169;p125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4170;p125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4171;p125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4172;p125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4173;p125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4174;p125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4175;p125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4176;p125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4177;p125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4178;p125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4179;p125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4180;p125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4181;p125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4182;p125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4183;p125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4184;p125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4185;p125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4186;p125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4187;p125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4188;p125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4189;p125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4190;p125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4191;p125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4192;p125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4193;p125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4194;p125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4195;p125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4196;p125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4197;p125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4198;p125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4199;p125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4200;p125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4201;p125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4202;p125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4203;p125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4204;p125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4205;p125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4206;p125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4207;p125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4208;p125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4209;p125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4210;p125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4211;p125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4212;p125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4213;p125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4214;p125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4215;p125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4216;p125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4217;p125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4218;p125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4219;p125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4220;p125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4221;p125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4222;p125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4223;p125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4224;p125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4225;p125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4226;p125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4227;p125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4228;p125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4229;p125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4230;p125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4231;p125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4232;p125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4233;p125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4234;p125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4235;p125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4236;p125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4237;p125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4238;p125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4239;p125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4240;p125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4241;p125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4242;p125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4243;p125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4244;p125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4245;p125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4246;p125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4247;p125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4248;p125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4249;p125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4250;p125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4251;p125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4252;p125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4253;p125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4254;p125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4255;p125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4256;p125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4257;p125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4258;p125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4259;p125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4260;p125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4261;p125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4262;p125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4263;p125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4264;p125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4265;p125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4266;p125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4267;p125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4268;p125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4269;p125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4270;p125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4271;p125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4272;p125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4273;p125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4274;p125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4275;p125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4276;p125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4277;p125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4278;p125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4279;p125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4280;p125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4281;p125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4282;p125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4283;p125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4284;p125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4285;p125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4286;p125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4287;p125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4288;p125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4289;p125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4290;p125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4291;p125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4292;p125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4293;p125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4294;p125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4295;p125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4296;p125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4297;p125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4298;p125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4299;p125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4300;p125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4301;p125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4302;p125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4303;p125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4304;p125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4305;p125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4306;p125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4307;p125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4308;p125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4309;p125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4310;p125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4311;p125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4312;p125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4313;p125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4314;p125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4315;p125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4316;p125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4317;p125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4318;p125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0" name="Retângulo 1849"/>
          <p:cNvSpPr/>
          <p:nvPr/>
        </p:nvSpPr>
        <p:spPr>
          <a:xfrm>
            <a:off x="683568" y="1563638"/>
            <a:ext cx="2736304" cy="1368152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51" name="Google Shape;564;p74"/>
          <p:cNvSpPr txBox="1"/>
          <p:nvPr/>
        </p:nvSpPr>
        <p:spPr>
          <a:xfrm flipH="1">
            <a:off x="323528" y="848438"/>
            <a:ext cx="4896544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80% do valor exportado está concentrado em 5 países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55" name="Conector reto 1854"/>
          <p:cNvCxnSpPr/>
          <p:nvPr/>
        </p:nvCxnSpPr>
        <p:spPr>
          <a:xfrm>
            <a:off x="539552" y="771550"/>
            <a:ext cx="136815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88"/>
          <p:cNvSpPr txBox="1">
            <a:spLocks noGrp="1"/>
          </p:cNvSpPr>
          <p:nvPr>
            <p:ph type="subTitle" idx="1"/>
          </p:nvPr>
        </p:nvSpPr>
        <p:spPr>
          <a:xfrm>
            <a:off x="683568" y="2283718"/>
            <a:ext cx="3456384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quantidade (Kg) de vinhos e espumantes exportados teve uma queda significativa na década de 2010, justificada pela crise economica no Brasil. </a:t>
            </a:r>
            <a:endParaRPr dirty="0"/>
          </a:p>
        </p:txBody>
      </p:sp>
      <p:sp>
        <p:nvSpPr>
          <p:cNvPr id="2346" name="Google Shape;2346;p88"/>
          <p:cNvSpPr txBox="1">
            <a:spLocks noGrp="1"/>
          </p:cNvSpPr>
          <p:nvPr>
            <p:ph type="title"/>
          </p:nvPr>
        </p:nvSpPr>
        <p:spPr>
          <a:xfrm>
            <a:off x="713225" y="1347614"/>
            <a:ext cx="2490623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9D3535"/>
                </a:solidFill>
              </a:rPr>
              <a:t>Valor exportado de vinhos</a:t>
            </a:r>
            <a:endParaRPr sz="2800" dirty="0">
              <a:solidFill>
                <a:srgbClr val="9D3535"/>
              </a:solidFill>
            </a:endParaRPr>
          </a:p>
        </p:txBody>
      </p:sp>
      <p:pic>
        <p:nvPicPr>
          <p:cNvPr id="3528" name="Google Shape;3528;p88"/>
          <p:cNvPicPr preferRelativeResize="0"/>
          <p:nvPr/>
        </p:nvPicPr>
        <p:blipFill rotWithShape="1">
          <a:blip r:embed="rId3">
            <a:alphaModFix/>
          </a:blip>
          <a:srcRect t="51996" r="58890"/>
          <a:stretch/>
        </p:blipFill>
        <p:spPr>
          <a:xfrm>
            <a:off x="7418800" y="0"/>
            <a:ext cx="1725199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75989" y="1851670"/>
            <a:ext cx="448849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subTitle" idx="1"/>
          </p:nvPr>
        </p:nvSpPr>
        <p:spPr>
          <a:xfrm>
            <a:off x="4463224" y="2283718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 dirty="0"/>
              <a:t>O consumo global de vinho varia ano a ano, devido a diversos fatores, como tendências de mercado, mudanças no comportamento do consumidor e acontecimentos globais.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CONSUMO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3"/>
          <p:cNvSpPr txBox="1">
            <a:spLocks noGrp="1"/>
          </p:cNvSpPr>
          <p:nvPr>
            <p:ph type="title"/>
          </p:nvPr>
        </p:nvSpPr>
        <p:spPr>
          <a:xfrm>
            <a:off x="1115616" y="41151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D3535"/>
                </a:solidFill>
              </a:rPr>
              <a:t>Consumo de vinho</a:t>
            </a:r>
            <a:endParaRPr dirty="0">
              <a:solidFill>
                <a:srgbClr val="9D3535"/>
              </a:solidFill>
            </a:endParaRPr>
          </a:p>
        </p:txBody>
      </p:sp>
      <p:sp>
        <p:nvSpPr>
          <p:cNvPr id="551" name="Google Shape;551;p73"/>
          <p:cNvSpPr/>
          <p:nvPr/>
        </p:nvSpPr>
        <p:spPr>
          <a:xfrm>
            <a:off x="7086600" y="2723425"/>
            <a:ext cx="738600" cy="7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5976" y="3219822"/>
            <a:ext cx="4636207" cy="185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tângulo 22"/>
          <p:cNvSpPr/>
          <p:nvPr/>
        </p:nvSpPr>
        <p:spPr>
          <a:xfrm>
            <a:off x="467544" y="3219822"/>
            <a:ext cx="3600400" cy="1546577"/>
          </a:xfrm>
          <a:prstGeom prst="rect">
            <a:avLst/>
          </a:prstGeom>
          <a:ln w="12700">
            <a:solidFill>
              <a:srgbClr val="9D3535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Desde 2018 houve uma diminuição regular no consumo global de vinho. A pandemia de </a:t>
            </a:r>
            <a:r>
              <a:rPr lang="pt-BR" sz="105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Covid</a:t>
            </a: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-19 acentuou essa tendência de queda em 2020, com impactos negativos nos principais mercados de vinho devido a ausência de turismo. No entanto, em 2021, com o levantamento das restrições de circulação e a reabertura de aeroportos, juntamente com eventos sociais e celebrações, observou-se um aumento do consumo na maioria dos países ao redor do mundo.</a:t>
            </a:r>
            <a:endParaRPr lang="pt-BR" sz="105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004048" y="3075806"/>
            <a:ext cx="27350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>
                <a:solidFill>
                  <a:schemeClr val="bg2"/>
                </a:solidFill>
                <a:latin typeface="+mn-lt"/>
                <a:cs typeface="Calibri" pitchFamily="34" charset="0"/>
              </a:rPr>
              <a:t>Evolução (</a:t>
            </a:r>
            <a:r>
              <a:rPr lang="pt-BR" sz="800" b="1" dirty="0" err="1">
                <a:solidFill>
                  <a:schemeClr val="bg2"/>
                </a:solidFill>
                <a:latin typeface="+mn-lt"/>
                <a:cs typeface="Calibri" pitchFamily="34" charset="0"/>
              </a:rPr>
              <a:t>mhl</a:t>
            </a:r>
            <a:r>
              <a:rPr lang="pt-BR" sz="800" b="1" dirty="0">
                <a:solidFill>
                  <a:schemeClr val="bg2"/>
                </a:solidFill>
                <a:latin typeface="+mn-lt"/>
                <a:cs typeface="Calibri" pitchFamily="34" charset="0"/>
              </a:rPr>
              <a:t>) anual do consumo de vinho mundial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504" y="1563638"/>
            <a:ext cx="485156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tângulo 25"/>
          <p:cNvSpPr/>
          <p:nvPr/>
        </p:nvSpPr>
        <p:spPr>
          <a:xfrm>
            <a:off x="5148064" y="1563638"/>
            <a:ext cx="3600400" cy="577081"/>
          </a:xfrm>
          <a:prstGeom prst="rect">
            <a:avLst/>
          </a:prstGeom>
          <a:ln w="12700">
            <a:solidFill>
              <a:srgbClr val="9D3535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1600"/>
              </a:spcAft>
              <a:buClr>
                <a:srgbClr val="595959"/>
              </a:buClr>
              <a:buSzPts val="1400"/>
            </a:pP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Em 2022, os países com maior consumo de vinho em </a:t>
            </a:r>
            <a:r>
              <a:rPr lang="pt-BR" sz="105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mhl</a:t>
            </a:r>
            <a:r>
              <a:rPr lang="pt-BR" sz="105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concentra nos Estados Unidos, França, Itália, Alemanha, Reino Unido e Rússia. </a:t>
            </a:r>
            <a:endParaRPr lang="pt-BR" sz="105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67544" y="1419622"/>
            <a:ext cx="26516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>
                <a:solidFill>
                  <a:schemeClr val="bg2"/>
                </a:solidFill>
                <a:latin typeface="+mn-lt"/>
                <a:cs typeface="Calibri" pitchFamily="34" charset="0"/>
              </a:rPr>
              <a:t>Principais países consumidores de vinho em 2022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251520" y="1491630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179512" y="2859782"/>
            <a:ext cx="3770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*</a:t>
            </a:r>
            <a:r>
              <a:rPr lang="pt-BR" sz="80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mhl</a:t>
            </a:r>
            <a:r>
              <a:rPr lang="pt-BR" sz="8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: milhões de hectolitro – medida de capacidade de 100 litros (</a:t>
            </a:r>
            <a:r>
              <a:rPr lang="pt-BR" sz="80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abrv</a:t>
            </a:r>
            <a:r>
              <a:rPr lang="pt-BR" sz="8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.: hl)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572000" y="4876006"/>
            <a:ext cx="3860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b="1" dirty="0">
                <a:solidFill>
                  <a:schemeClr val="bg2"/>
                </a:solidFill>
                <a:latin typeface="+mn-lt"/>
                <a:cs typeface="Calibri" pitchFamily="34" charset="0"/>
              </a:rPr>
              <a:t>Fonte: </a:t>
            </a:r>
            <a:r>
              <a:rPr lang="pt-BR" sz="800" dirty="0">
                <a:solidFill>
                  <a:schemeClr val="bg2"/>
                </a:solidFill>
                <a:latin typeface="+mn-lt"/>
                <a:cs typeface="Calibri" pitchFamily="34" charset="0"/>
              </a:rPr>
              <a:t>https://www.oiv.int/sites/default/files/documents/2023-04_Press_Conf.pdf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27" grpId="0" build="allAtOnce"/>
      <p:bldP spid="31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1" name="Google Shape;7441;p103"/>
          <p:cNvSpPr txBox="1">
            <a:spLocks noGrp="1"/>
          </p:cNvSpPr>
          <p:nvPr>
            <p:ph type="title"/>
          </p:nvPr>
        </p:nvSpPr>
        <p:spPr>
          <a:xfrm>
            <a:off x="1259632" y="2715766"/>
            <a:ext cx="756084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1"/>
              </a:buClr>
              <a:buSzPts val="1100"/>
            </a:pPr>
            <a:r>
              <a:rPr lang="pt-BR" sz="2400" dirty="0">
                <a:solidFill>
                  <a:srgbClr val="9D3535"/>
                </a:solidFill>
              </a:rPr>
              <a:t>Análise: Valor exportado VS Consumo de vinho(</a:t>
            </a:r>
            <a:r>
              <a:rPr lang="pt-BR" sz="2400" dirty="0" err="1">
                <a:solidFill>
                  <a:srgbClr val="9D3535"/>
                </a:solidFill>
              </a:rPr>
              <a:t>mhl</a:t>
            </a:r>
            <a:r>
              <a:rPr lang="pt-BR" sz="2400" dirty="0">
                <a:solidFill>
                  <a:srgbClr val="9D3535"/>
                </a:solidFill>
              </a:rPr>
              <a:t>)</a:t>
            </a:r>
            <a:endParaRPr sz="2400" dirty="0">
              <a:solidFill>
                <a:srgbClr val="9D3535"/>
              </a:solidFill>
            </a:endParaRPr>
          </a:p>
        </p:txBody>
      </p:sp>
      <p:sp>
        <p:nvSpPr>
          <p:cNvPr id="7443" name="Google Shape;7443;p103"/>
          <p:cNvSpPr/>
          <p:nvPr/>
        </p:nvSpPr>
        <p:spPr>
          <a:xfrm>
            <a:off x="7994125" y="157325"/>
            <a:ext cx="942000" cy="942000"/>
          </a:xfrm>
          <a:prstGeom prst="star12">
            <a:avLst>
              <a:gd name="adj" fmla="val 37500"/>
            </a:avLst>
          </a:prstGeom>
          <a:solidFill>
            <a:srgbClr val="00FF00"/>
          </a:solidFill>
          <a:ln w="9525" cap="flat" cmpd="sng">
            <a:solidFill>
              <a:srgbClr val="762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XL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444" name="Google Shape;7444;p103"/>
          <p:cNvPicPr preferRelativeResize="0"/>
          <p:nvPr/>
        </p:nvPicPr>
        <p:blipFill rotWithShape="1">
          <a:blip r:embed="rId3">
            <a:alphaModFix/>
          </a:blip>
          <a:srcRect t="16539" b="40061"/>
          <a:stretch/>
        </p:blipFill>
        <p:spPr>
          <a:xfrm>
            <a:off x="0" y="0"/>
            <a:ext cx="9144003" cy="264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5" name="Google Shape;7445;p103"/>
          <p:cNvPicPr preferRelativeResize="0"/>
          <p:nvPr/>
        </p:nvPicPr>
        <p:blipFill rotWithShape="1">
          <a:blip r:embed="rId4">
            <a:alphaModFix/>
          </a:blip>
          <a:srcRect l="33704"/>
          <a:stretch/>
        </p:blipFill>
        <p:spPr>
          <a:xfrm rot="5400000">
            <a:off x="6940674" y="-320050"/>
            <a:ext cx="1797476" cy="243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6" name="Google Shape;7446;p103"/>
          <p:cNvPicPr preferRelativeResize="0"/>
          <p:nvPr/>
        </p:nvPicPr>
        <p:blipFill rotWithShape="1">
          <a:blip r:embed="rId5">
            <a:alphaModFix/>
          </a:blip>
          <a:srcRect l="41016"/>
          <a:stretch/>
        </p:blipFill>
        <p:spPr>
          <a:xfrm>
            <a:off x="-1" y="640050"/>
            <a:ext cx="1573151" cy="240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/>
          <p:cNvSpPr/>
          <p:nvPr/>
        </p:nvSpPr>
        <p:spPr>
          <a:xfrm>
            <a:off x="467544" y="3363838"/>
            <a:ext cx="7128792" cy="1384995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Pode ser observado que o valor(R$) exportado no período de 2015 até 2022 continuou tendo uma tendência de crescimento ao comparar com o consumo de vinhos (</a:t>
            </a:r>
            <a:r>
              <a:rPr lang="pt-BR" sz="1200" dirty="0" err="1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mhl</a:t>
            </a:r>
            <a:r>
              <a:rPr lang="pt-BR" sz="12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) próximo do mesmo período, no entanto, cabe ressaltar que o consumo é visto de forma global.</a:t>
            </a:r>
          </a:p>
          <a:p>
            <a:pPr algn="just"/>
            <a:endParaRPr lang="pt-BR" sz="12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pt-BR" sz="12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O valor exportado mesmo no período da pandemia(COVID-19) teve sua tendência de crescimento tendo um salto entre 2021 e 2022 de quase 50% mas ainda longe de chegar no pico máximo que ocorreu em 2008.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0" name="Google Shape;6250;p92"/>
          <p:cNvSpPr txBox="1">
            <a:spLocks noGrp="1"/>
          </p:cNvSpPr>
          <p:nvPr>
            <p:ph type="title"/>
          </p:nvPr>
        </p:nvSpPr>
        <p:spPr>
          <a:xfrm>
            <a:off x="2627784" y="2283718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pic>
        <p:nvPicPr>
          <p:cNvPr id="6254" name="Google Shape;6254;p92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5" name="Google Shape;6255;p92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8915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6" name="Google Shape;6256;p92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7" name="Google Shape;6257;p92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8" name="Google Shape;6258;p92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" name="Google Shape;8540;p109"/>
          <p:cNvSpPr txBox="1">
            <a:spLocks noGrp="1"/>
          </p:cNvSpPr>
          <p:nvPr>
            <p:ph type="title"/>
          </p:nvPr>
        </p:nvSpPr>
        <p:spPr>
          <a:xfrm>
            <a:off x="2771800" y="411510"/>
            <a:ext cx="501102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pt-BR" sz="2400" dirty="0">
                <a:solidFill>
                  <a:srgbClr val="9D3535"/>
                </a:solidFill>
              </a:rPr>
              <a:t>Oportunidades de Expansão e Diversificação para as Exportações de Vinho Brasileiro</a:t>
            </a:r>
            <a:endParaRPr sz="2400" dirty="0"/>
          </a:p>
        </p:txBody>
      </p:sp>
      <p:sp>
        <p:nvSpPr>
          <p:cNvPr id="8541" name="Google Shape;8541;p109"/>
          <p:cNvSpPr txBox="1">
            <a:spLocks noGrp="1"/>
          </p:cNvSpPr>
          <p:nvPr>
            <p:ph type="title" idx="4294967295"/>
          </p:nvPr>
        </p:nvSpPr>
        <p:spPr>
          <a:xfrm>
            <a:off x="1388425" y="2984147"/>
            <a:ext cx="5541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01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42" name="Google Shape;8542;p109"/>
          <p:cNvSpPr txBox="1">
            <a:spLocks noGrp="1"/>
          </p:cNvSpPr>
          <p:nvPr>
            <p:ph type="title" idx="4294967295"/>
          </p:nvPr>
        </p:nvSpPr>
        <p:spPr>
          <a:xfrm>
            <a:off x="3325515" y="2984147"/>
            <a:ext cx="5541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02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43" name="Google Shape;8543;p109"/>
          <p:cNvSpPr txBox="1">
            <a:spLocks noGrp="1"/>
          </p:cNvSpPr>
          <p:nvPr>
            <p:ph type="title" idx="4294967295"/>
          </p:nvPr>
        </p:nvSpPr>
        <p:spPr>
          <a:xfrm>
            <a:off x="5262604" y="2984147"/>
            <a:ext cx="5541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03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35" name="Google Shape;8535;p109"/>
          <p:cNvSpPr txBox="1">
            <a:spLocks noGrp="1"/>
          </p:cNvSpPr>
          <p:nvPr>
            <p:ph type="title" idx="4294967295"/>
          </p:nvPr>
        </p:nvSpPr>
        <p:spPr>
          <a:xfrm>
            <a:off x="7199694" y="2984147"/>
            <a:ext cx="5541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04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683568" y="2211710"/>
            <a:ext cx="6840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/>
            <a:r>
              <a:rPr lang="pt-BR" dirty="0">
                <a:solidFill>
                  <a:srgbClr val="9D3535"/>
                </a:solidFill>
                <a:latin typeface="Oswald" charset="0"/>
                <a:ea typeface="Open Sans" charset="0"/>
                <a:cs typeface="Open Sans" charset="0"/>
              </a:rPr>
              <a:t>1. Diversificação de mercados</a:t>
            </a:r>
          </a:p>
          <a:p>
            <a:pPr marL="342900" lvl="0" indent="-342900" algn="just">
              <a:buAutoNum type="arabicPeriod"/>
            </a:pPr>
            <a:endParaRPr lang="pt-BR" dirty="0">
              <a:solidFill>
                <a:srgbClr val="9D3535"/>
              </a:solidFill>
              <a:latin typeface="Oswald" charset="0"/>
              <a:ea typeface="Open Sans" charset="0"/>
              <a:cs typeface="Open Sans" charset="0"/>
            </a:endParaRPr>
          </a:p>
          <a:p>
            <a:pPr algn="just">
              <a:buFontTx/>
              <a:buChar char="-"/>
            </a:pPr>
            <a:r>
              <a:rPr lang="pt-BR" sz="1200" dirty="0">
                <a:solidFill>
                  <a:srgbClr val="595959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 80% das vendas se concentram em apenas cinco países, tornando-se vulneráveis a crises políticas e econômicas nesses mercados. Propomos aumentar nossa variedade de clientes e explorar novos mercados para reduzir riscos e garantir um crescimento sustentável. </a:t>
            </a:r>
          </a:p>
          <a:p>
            <a:pPr algn="just"/>
            <a:endParaRPr lang="pt-BR" dirty="0">
              <a:solidFill>
                <a:srgbClr val="595959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  <a:p>
            <a:pPr lvl="0" algn="just"/>
            <a:r>
              <a:rPr lang="pt-BR" dirty="0">
                <a:solidFill>
                  <a:srgbClr val="9D3535"/>
                </a:solidFill>
                <a:latin typeface="Oswald" charset="0"/>
                <a:ea typeface="Open Sans" charset="0"/>
                <a:cs typeface="Open Sans" charset="0"/>
                <a:sym typeface="Open Sans"/>
              </a:rPr>
              <a:t>2. Oportunidades nos maiores consumidores de vinho</a:t>
            </a:r>
          </a:p>
          <a:p>
            <a:pPr lvl="0" algn="just"/>
            <a:endParaRPr lang="pt-BR" dirty="0">
              <a:solidFill>
                <a:srgbClr val="595959"/>
              </a:solidFill>
              <a:latin typeface="Open Sans" charset="0"/>
              <a:ea typeface="Open Sans" charset="0"/>
              <a:cs typeface="Open Sans" charset="0"/>
              <a:sym typeface="Open Sans"/>
            </a:endParaRPr>
          </a:p>
          <a:p>
            <a:pPr algn="just">
              <a:buFontTx/>
              <a:buChar char="-"/>
            </a:pPr>
            <a:r>
              <a:rPr lang="pt-BR" sz="1200" dirty="0">
                <a:solidFill>
                  <a:srgbClr val="595959"/>
                </a:solidFill>
                <a:latin typeface="Open Sans" charset="0"/>
                <a:ea typeface="Open Sans" charset="0"/>
                <a:cs typeface="Open Sans" charset="0"/>
                <a:sym typeface="Open Sans"/>
              </a:rPr>
              <a:t> Identificamos países que são os maiores consumidores de vinho no mundo, mas ainda não estão consumindo o vinho brasileiro em grandes quantidades. Esses países representam uma excelente oportunidade para expansão das exportações. Devemos direcionar nossos esforços de marketing e distribuição para conquistar esses mercados em potencial.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499</Words>
  <Application>Microsoft Office PowerPoint</Application>
  <PresentationFormat>On-screen Show (16:9)</PresentationFormat>
  <Paragraphs>54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Vineyard Company Profile XL by Slidesgo</vt:lpstr>
      <vt:lpstr>VINHOS</vt:lpstr>
      <vt:lpstr>AGENDA</vt:lpstr>
      <vt:lpstr>Exportação global de vinhos</vt:lpstr>
      <vt:lpstr>Valor exportado de vinhos</vt:lpstr>
      <vt:lpstr>CONSUMO</vt:lpstr>
      <vt:lpstr>Consumo de vinho</vt:lpstr>
      <vt:lpstr>Análise: Valor exportado VS Consumo de vinho(mhl)</vt:lpstr>
      <vt:lpstr>CONCLUSÃO</vt:lpstr>
      <vt:lpstr>Oportunidades de Expansão e Diversificação para as Exportações de Vinho Brasileiro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VINHOS</dc:title>
  <dc:creator>IRIS DE SOUSA OLIVEIRA</dc:creator>
  <cp:lastModifiedBy>Unknown User</cp:lastModifiedBy>
  <cp:revision>82</cp:revision>
  <dcterms:modified xsi:type="dcterms:W3CDTF">2023-07-05T23:44:49Z</dcterms:modified>
</cp:coreProperties>
</file>